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9"/>
  </p:notesMasterIdLst>
  <p:sldIdLst>
    <p:sldId id="258" r:id="rId2"/>
    <p:sldId id="259" r:id="rId3"/>
    <p:sldId id="260" r:id="rId4"/>
    <p:sldId id="261" r:id="rId5"/>
    <p:sldId id="300" r:id="rId6"/>
    <p:sldId id="337" r:id="rId7"/>
    <p:sldId id="466" r:id="rId8"/>
    <p:sldId id="486" r:id="rId9"/>
    <p:sldId id="487" r:id="rId10"/>
    <p:sldId id="467" r:id="rId11"/>
    <p:sldId id="488" r:id="rId12"/>
    <p:sldId id="468" r:id="rId13"/>
    <p:sldId id="472" r:id="rId14"/>
    <p:sldId id="470" r:id="rId15"/>
    <p:sldId id="471" r:id="rId16"/>
    <p:sldId id="455" r:id="rId17"/>
    <p:sldId id="454" r:id="rId18"/>
    <p:sldId id="490" r:id="rId19"/>
    <p:sldId id="453" r:id="rId20"/>
    <p:sldId id="452" r:id="rId21"/>
    <p:sldId id="451" r:id="rId22"/>
    <p:sldId id="491" r:id="rId23"/>
    <p:sldId id="450" r:id="rId24"/>
    <p:sldId id="496" r:id="rId25"/>
    <p:sldId id="497" r:id="rId26"/>
    <p:sldId id="498" r:id="rId27"/>
    <p:sldId id="449" r:id="rId28"/>
    <p:sldId id="448" r:id="rId29"/>
    <p:sldId id="447" r:id="rId30"/>
    <p:sldId id="446" r:id="rId31"/>
    <p:sldId id="473" r:id="rId32"/>
    <p:sldId id="474" r:id="rId33"/>
    <p:sldId id="445" r:id="rId34"/>
    <p:sldId id="443" r:id="rId35"/>
    <p:sldId id="494" r:id="rId36"/>
    <p:sldId id="442" r:id="rId37"/>
    <p:sldId id="495" r:id="rId38"/>
    <p:sldId id="441" r:id="rId39"/>
    <p:sldId id="478" r:id="rId40"/>
    <p:sldId id="477" r:id="rId41"/>
    <p:sldId id="476" r:id="rId42"/>
    <p:sldId id="475" r:id="rId43"/>
    <p:sldId id="479" r:id="rId44"/>
    <p:sldId id="480" r:id="rId45"/>
    <p:sldId id="440" r:id="rId46"/>
    <p:sldId id="436" r:id="rId47"/>
    <p:sldId id="484" r:id="rId4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84903" autoAdjust="0"/>
  </p:normalViewPr>
  <p:slideViewPr>
    <p:cSldViewPr>
      <p:cViewPr varScale="1">
        <p:scale>
          <a:sx n="94" d="100"/>
          <a:sy n="9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3677-DD28-4CDD-9842-25405F25DBF9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2216D-17FE-4518-9D57-BA75B747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3614-4CC7-4322-9E7F-6A5B1222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EDDC-90F5-4E13-91EE-46195279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0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49BB-66E6-479F-91C8-533DAE16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F81A-07A8-4207-AC2F-7E4817A8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3FC5-F27D-417C-802A-CA799074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5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D347-4DD6-4270-B0E9-F0A29760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8B17-D069-4ED5-98BA-6A16B49D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6F4B-2595-4322-A72B-6B14DBED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47B2-3863-46C1-BCC1-DFBDEFF4A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091-0229-4F0F-9B40-92FDC8D58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AACA-14DD-4D8C-AF47-F654AF60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E37DFF5-B3FD-4F03-91D8-0A5CD546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b="1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Электроэнергетический факультет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Кафедра электроснабжения и эксплуатации электрооборудования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Учебная дисциплина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ЭКСПЛУАТАЦИЯ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 ЭЛЕКТРОСНАБЖЕНИЯ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Входят проверки и измерения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•целостности и фазировка жил;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•сопротивления заземления у концевых муфт;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•устройств защиты от блуждающих токов;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•активного сопротивления жил кабеля и рабочих емкостей (для КЛ более 20 кВ);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692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57149"/>
            <a:ext cx="9067801" cy="6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91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•сопротивления изоляции мегаомметром на 2500 В;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•испытание повышенным напряжением постоянного тока (за исключением КЛ с изоляцией из сшитого полиэтилена);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•характеристик масла в маслонаполненных КЛ.</a:t>
            </a:r>
          </a:p>
        </p:txBody>
      </p:sp>
    </p:spTree>
    <p:extLst>
      <p:ext uri="{BB962C8B-B14F-4D97-AF65-F5344CB8AC3E}">
        <p14:creationId xmlns:p14="http://schemas.microsoft.com/office/powerpoint/2010/main" val="18074164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Комиссии предъявляют документацию: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проект КЛ;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перечень отступлений от проекта и необходимых согласований;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чертежи КЛ в масштабе не менее 1:500 и мест установки муфт;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акты на скрытые работы;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акты на монтаж кабельных муфт;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акты антикоррозийных мероприятий и защиты от блуждающих токов;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протоколы испытаний КЛ.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46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каждую КЛ заводят паспорт, куда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заносят сведения по работам.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 паспорту прилагается папка с приемо-сдаточными документами.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Работы по включению КЛ: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•устанавливают наибольшие допустимые токовые нагрузки по участку трассы с наихудшими тепловыми условиями;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•дают наименование.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905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Ввод в эксплуатацию оформляют распоряжением и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указывают: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длительно допустимый ток нагрузки;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кратковременно допустимый ток перегрузки КЛ;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токи короткого замыкания;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балансовая принадлежность кабеля;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электрическая схема КЛ;</a:t>
            </a: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технические данные КЛ.</a:t>
            </a:r>
          </a:p>
        </p:txBody>
      </p:sp>
    </p:spTree>
    <p:extLst>
      <p:ext uri="{BB962C8B-B14F-4D97-AF65-F5344CB8AC3E}">
        <p14:creationId xmlns:p14="http://schemas.microsoft.com/office/powerpoint/2010/main" val="426357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Порядок ТО линий.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эксплуатации выполняют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ремонты для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обеспечения надежной работы КЛ.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ТО входят: 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работы по охране их от повреждений и защите от коррозии;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нагрузки и нагрева;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профилактические испытания.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395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Осмотры КЛ.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Надежность зависит от качества и надзора за состоянием трасс.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Персонал должен: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иметь график обходов и осмотров;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знать схемы и планы на участке;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уметь ориентироваться на местности;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читать чертежи и составлять эскизы расположения КЛ и других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30491933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6" y="1"/>
            <a:ext cx="9144000" cy="68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53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осмотрах КЛ проверяют: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трассу;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кабельные колодцы, туннели, каналы и другие сооружения;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переходы КЛ в ВЛ;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открыто проложенные кабели;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исправность устройств пожаротушения.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Состояние трассы КЛ влияет на надежность СЭС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29163630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br>
              <a:rPr lang="ru-RU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РАЗДЕЛ II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  ТЕХНИЧЕСКАЯ ЭКСПЛУАТАЦИЯ ЭЛЕМЕНТОВ СЭС</a:t>
            </a:r>
          </a:p>
          <a:p>
            <a:pPr eaLnBrk="1" hangingPunct="1">
              <a:buFont typeface="Arial" charset="0"/>
              <a:buNone/>
              <a:defRPr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ЛЕКЦИЯ № 10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Эксплуатация кабельных </a:t>
            </a: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линий электропередачи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Осмотр КЛ производят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обеспечения сохранности без ухудшения условий эксплуатации.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Осмотры - в соответствии с инвентарным планом трассы КЛ,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который вносят все изменения, вызванные ремонтами, реконструкцией или другими работами.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предотвращения коррозии кабеля в охранной зоне запрещается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выливать растворы кислот и щелочей, устраивать свалки и т. д.</a:t>
            </a:r>
          </a:p>
        </p:txBody>
      </p:sp>
    </p:spTree>
    <p:extLst>
      <p:ext uri="{BB962C8B-B14F-4D97-AF65-F5344CB8AC3E}">
        <p14:creationId xmlns:p14="http://schemas.microsoft.com/office/powerpoint/2010/main" val="9814612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осмотрах КЛ в сооружениях проверяют состояние: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антикоррозийных покрытий металлических оболочек кабеля;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крепления, соединителей и концевых муфт;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порядок расположения кабелей;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натяжение кабелей, смещения и провесы;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расстояния между отдельными кабелями.</a:t>
            </a:r>
          </a:p>
        </p:txBody>
      </p:sp>
    </p:spTree>
    <p:extLst>
      <p:ext uri="{BB962C8B-B14F-4D97-AF65-F5344CB8AC3E}">
        <p14:creationId xmlns:p14="http://schemas.microsoft.com/office/powerpoint/2010/main" val="42201045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" y="-5024"/>
            <a:ext cx="9139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27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Открыто проложенные КЛ и кабельные муфты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имеют бирки.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бирках указывают: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номер линии и кабеля, марка, напряжение, сечение жил, а на бирке муфты проставляется номер муфты и дата монтажа.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открытой прокладке кабель защищают от прямого воздействия солнечных лучей щитами, трубами и т. д. </a:t>
            </a:r>
          </a:p>
        </p:txBody>
      </p:sp>
    </p:spTree>
    <p:extLst>
      <p:ext uri="{BB962C8B-B14F-4D97-AF65-F5344CB8AC3E}">
        <p14:creationId xmlns:p14="http://schemas.microsoft.com/office/powerpoint/2010/main" val="24514727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33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5606"/>
            <a:ext cx="9220200" cy="71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656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технического состояния КЛ.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эксплуатации обнаружить дефекты осмотром не всегда удается, поэтому осуществляют: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проверки состояния изоляции;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нагрузки;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измерение температуры кабеля.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выявления грубых дефектов в КЛ измеряют сопротивление изоляции мегаомметром на напряжение 2500 В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(не ниже 0,5 МОм)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87042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Испытание повышенным напряжением.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Цель - выявление и устранение дефектов изоляции, муфт и концевых заделок.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кабелей выше 1000 В сопротивление изоляции не нормируется.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Периодичность: до 35 кВ - 1 раз в год в течение первых 5 лет, а затем - 1 раз в 2 года для КЛ, если первые 5 лет не было пробоев при испытаниях, и 1 раз в год, если были пробои изоляции. </a:t>
            </a:r>
          </a:p>
        </p:txBody>
      </p:sp>
    </p:spTree>
    <p:extLst>
      <p:ext uri="{BB962C8B-B14F-4D97-AF65-F5344CB8AC3E}">
        <p14:creationId xmlns:p14="http://schemas.microsoft.com/office/powerpoint/2010/main" val="36304377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территории промышленных объектов испытания 1 раз в 3 года.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Испытания КЛ напряжением постоянного тока меняют на диагностику изоляции с измерением: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частичных разрядов (ЧР);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токов утечки;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абсорбционных токов.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Испытания повышенным напряжением плохо влияют на изоляцию и снижают срок эксплуатации КЛ.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288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цели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1. Знать правила приемки в эксплуатацию кабельных линий.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2. Знать порядок технического обслуживания объекта.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3. Знать правила эксплуатации кабельных линий электропередачи.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Компьютерный анализ частичных разрядов в КЛ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86143"/>
            <a:ext cx="7162800" cy="55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693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 отключают от источника напряжения, вызывающего появление ЧР.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Кнопкой S на высоковольтном адаптере проверяют отсутствие емкостного заряда.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Анализатор включают как рефлектометр и снимают рефлектограмму, затем определяют длину и коэффициент затухания импульсов в КЛ.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Затем переключают анализатор в режим измерения ЧР и снимают гистограмму –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зависимость распределения частоты от амплитуд импульсов от ЧР.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994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гистограмме определяют наличие и количество дефектов в КЛ.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Анализатор измеряет расстояние до каждого из дефектов и сохраняет их.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гистограмме и данных о расстоянии до дефектов, анализатор вычисляет мощность ЧР в каждом из дефектов и строит таблицу дефектов.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6098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Рабочая температура не должна превышать, если изоляция КЛ: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бумажная - 80°С, до 10кВ - 60°С;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резиновая - 65°С;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поливинилхлоридная - 65 °С.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Меры по устранению перегрева: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уменьшают нагрузку;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улучшают вентиляцию;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заменяют на КЛ большего сечения; увеличивают расстояние между КЛ.</a:t>
            </a:r>
          </a:p>
        </p:txBody>
      </p:sp>
    </p:spTree>
    <p:extLst>
      <p:ext uri="{BB962C8B-B14F-4D97-AF65-F5344CB8AC3E}">
        <p14:creationId xmlns:p14="http://schemas.microsoft.com/office/powerpoint/2010/main" val="15087185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КЛ объектов с постоянным дежурным персоналом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нагрузок -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станционным приборам с записью в суточную ведомость.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ТП без дежурного персонала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 нагрузки - не реже 1 раза в год в период летнего или осенне-зимнего максимума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часы суток по максимуму нагрузки КЛ. </a:t>
            </a:r>
          </a:p>
        </p:txBody>
      </p:sp>
    </p:spTree>
    <p:extLst>
      <p:ext uri="{BB962C8B-B14F-4D97-AF65-F5344CB8AC3E}">
        <p14:creationId xmlns:p14="http://schemas.microsoft.com/office/powerpoint/2010/main" val="150908177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458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794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Правила эксплуатации КЛ.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Определение мест повреждения КЛ.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Работы начинают с установления вида повреждения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мегаомметром.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 концов КЛ проверяют состояние изоляции каждой жилы по отношению к земле, исправность изоляции между фазами и отсутствие обрывов в жилах.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проверке КЛ учитывают причины возникновения и последствия отказа. </a:t>
            </a:r>
          </a:p>
        </p:txBody>
      </p:sp>
    </p:spTree>
    <p:extLst>
      <p:ext uri="{BB962C8B-B14F-4D97-AF65-F5344CB8AC3E}">
        <p14:creationId xmlns:p14="http://schemas.microsoft.com/office/powerpoint/2010/main" val="8193795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9248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07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практике возможен обрыв одной или двух жил с заземлением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(без него), сваривание жилы с оболочкой при протекании тока КЗ на землю.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профилактических испытаниях -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замыкание токоведущей жилы на землю и заплывающий пробой.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Определение места повреждения КЛ -сложная система операций. </a:t>
            </a:r>
          </a:p>
        </p:txBody>
      </p:sp>
    </p:spTree>
    <p:extLst>
      <p:ext uri="{BB962C8B-B14F-4D97-AF65-F5344CB8AC3E}">
        <p14:creationId xmlns:p14="http://schemas.microsoft.com/office/powerpoint/2010/main" val="27822802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 повреждения КЛ по характеру делят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устойчивые и неустойчивые, простые и сложные повреждения.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Устойчивые - КЗ, утечки и обрывы.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Особенность –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постоянное сопротивление в месте повреждения.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Неустойчивые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токи утечки с большим сопротивлением, «заплывающие пробои», увлажнения места нарушения изоляции. </a:t>
            </a:r>
          </a:p>
        </p:txBody>
      </p:sp>
    </p:spTree>
    <p:extLst>
      <p:ext uri="{BB962C8B-B14F-4D97-AF65-F5344CB8AC3E}">
        <p14:creationId xmlns:p14="http://schemas.microsoft.com/office/powerpoint/2010/main" val="21808982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вопросы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Правила приемки в эксплуатацию 	кабельных линий (КЛ).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Порядок технического 	обслуживания (ТО) линий.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Правила эксплуатации кабельных 	линий электропередачи.</a:t>
            </a:r>
          </a:p>
          <a:p>
            <a:pPr marL="0" indent="0" eaLnBrk="1" hangingPunct="1"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Заключение</a:t>
            </a:r>
          </a:p>
          <a:p>
            <a:pPr marL="533400" indent="-533400" eaLnBrk="1" hangingPunct="1">
              <a:buFontTx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могут самоустраняться, переходить в устойчивые или оставаться.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Сопротивление в этом месте может изменяться течением времени и под воздействием дестабилизирующих факторов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(напряжения, тока и др.).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Устойчивость повреждения определяют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измерением сопротивления изоляции и «прозвонкой» КЛ при отсутствии (наличии) дестабилизирующих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276934826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Обнаружение зоны места повреждения.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Дистанционное определение расстояния до такой зоны позволяет сократить трудоемкость работ и время для точного определения места повреждения.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Зона поиска трассовыми методами сужается, что важно для длинных КЛ.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Приборы и системы фирмы СТЭЛЛ на базе метода импульсной рефлектометрии.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598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Цифровой рефлектометр РЕЙС-305.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458200" cy="61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465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РЕЙС-305 - измерения на КЛ методами: импульсной рефлектометрии, колебательного разряда или импульсно-дуговым.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Два последних метода - при совместном использовании с РЕЙС-305 оборудования: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источника высокого напряжения, ударного генератора, устройства для подключения КЛ - для метода колебательного разряда;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устройства формирования короткой дуги - для импульсно-дугового метода.</a:t>
            </a:r>
          </a:p>
        </p:txBody>
      </p:sp>
    </p:spTree>
    <p:extLst>
      <p:ext uri="{BB962C8B-B14F-4D97-AF65-F5344CB8AC3E}">
        <p14:creationId xmlns:p14="http://schemas.microsoft.com/office/powerpoint/2010/main" val="406115833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Достоинства.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Выполняет поиск мест повреждения тремя методами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Эффективен в электротехнических кабельных лабораториях.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Удобен при паспортизации КЛ, диагностике их состояния и для выявления «мерцающих» повреждений.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Необходим при производстве и торговле кабельной продукцией.</a:t>
            </a:r>
          </a:p>
        </p:txBody>
      </p:sp>
    </p:spTree>
    <p:extLst>
      <p:ext uri="{BB962C8B-B14F-4D97-AF65-F5344CB8AC3E}">
        <p14:creationId xmlns:p14="http://schemas.microsoft.com/office/powerpoint/2010/main" val="24325218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Цифровым рефлектометром определяют зону места повреждения,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а затем трассовым прибором - трассу залегания КЛ и точное место повреждения.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Приборы точного поиска определяют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трассу, глубину залегания кабеля и точное место повреждения.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Недостаток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при неизвестной зоне места повреждения для точного определения надо пройти с искателем по всей трассе. </a:t>
            </a:r>
          </a:p>
        </p:txBody>
      </p:sp>
    </p:spTree>
    <p:extLst>
      <p:ext uri="{BB962C8B-B14F-4D97-AF65-F5344CB8AC3E}">
        <p14:creationId xmlns:p14="http://schemas.microsoft.com/office/powerpoint/2010/main" val="60178194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Основными видами работ при повреждении КЛ являются ремонты: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броневого покрова, оболочек, муфт и концевых заделок.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наличии местных разрывов брони концы ее в месте дефекта обрезают, спаивают со свинцовой оболочкой и покрывают антикоррозийным покрытием (лак на битумной основе).</a:t>
            </a:r>
          </a:p>
        </p:txBody>
      </p:sp>
    </p:spTree>
    <p:extLst>
      <p:ext uri="{BB962C8B-B14F-4D97-AF65-F5344CB8AC3E}">
        <p14:creationId xmlns:p14="http://schemas.microsoft.com/office/powerpoint/2010/main" val="135111642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установке кабельных муфт ремонт КЛ до 10 кВ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вырезание поврежденного участка и установка соединительных муфт.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случае повреждения в концевой муфте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или вблизи нее заменяют 1-у концевую муфту или делать вставку кабеля с монтажом 1-ой соединительной и 1-ой концевой муфты.</a:t>
            </a:r>
          </a:p>
        </p:txBody>
      </p:sp>
    </p:spTree>
    <p:extLst>
      <p:ext uri="{BB962C8B-B14F-4D97-AF65-F5344CB8AC3E}">
        <p14:creationId xmlns:p14="http://schemas.microsoft.com/office/powerpoint/2010/main" val="7680067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Список рекомендуемой литературы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itchFamily="18" charset="0"/>
              </a:rPr>
              <a:t>	Основная литература 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ru-RU" b="1" dirty="0">
                <a:latin typeface="Times New Roman" pitchFamily="18" charset="0"/>
              </a:rPr>
              <a:t>Эксплуатация систем электроснабжения		 / В. Я. Хорольский,  М. А. Таранов: СтГАУ. 	– Ставрополь: АГРУС, 2013. – 256с.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2. Таранов М. А. Эксплуатация систем    	электроснабжения / М. А. Таранов, В. Я. 	Хорольский,– Ростов-на-Дону: «Терра», 	2010. – 320с.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3. Электробезопасность эксплуатации сельских 	электроустановок / М. А. Таранов, В. Я. 	Хорольский, Е. Е. Привалов. 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	– М.: ФОРУМ: ИНФРА-М. 2014. – 96с.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Правила приемки в эксплуатацию 	кабельных линий.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Сооружение КЛ - под надзором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электросетевого предприятия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обязанности его входят: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участие в разработке документации;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строительных работ;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надзор за монтажными работами;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контроль за документацией.</a:t>
            </a:r>
          </a:p>
        </p:txBody>
      </p:sp>
    </p:spTree>
    <p:extLst>
      <p:ext uri="{BB962C8B-B14F-4D97-AF65-F5344CB8AC3E}">
        <p14:creationId xmlns:p14="http://schemas.microsoft.com/office/powerpoint/2010/main" val="2895114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Прокладку и монтаж - работники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прошедшие специальное обучение, сдавшим экзамены и получившим свидетельство на выполнение работ.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Работники из технического надзора обязаны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письменно сообщать производителю работ обо всех замеченных дефектах и нарушениях и требовать их устранения.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9260725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2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87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</TotalTime>
  <Words>1415</Words>
  <Application>Microsoft Office PowerPoint</Application>
  <PresentationFormat>Экран (4:3)</PresentationFormat>
  <Paragraphs>166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Тема Office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cp:lastModifiedBy>Пользователь</cp:lastModifiedBy>
  <cp:revision>373</cp:revision>
  <cp:lastPrinted>1601-01-01T00:00:00Z</cp:lastPrinted>
  <dcterms:created xsi:type="dcterms:W3CDTF">1601-01-01T00:00:00Z</dcterms:created>
  <dcterms:modified xsi:type="dcterms:W3CDTF">2020-10-17T09:32:38Z</dcterms:modified>
  <cp:category>текст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